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7" r:id="rId5"/>
    <p:sldId id="283" r:id="rId6"/>
    <p:sldId id="284" r:id="rId7"/>
    <p:sldId id="285" r:id="rId8"/>
    <p:sldId id="286" r:id="rId9"/>
    <p:sldId id="273" r:id="rId10"/>
    <p:sldId id="278" r:id="rId11"/>
    <p:sldId id="280" r:id="rId12"/>
    <p:sldId id="281" r:id="rId13"/>
    <p:sldId id="257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977CF-967F-49AD-A667-80E4C47B595A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3F22B-8088-45A0-8ED1-2750FBC489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92914-DB40-44F5-93F7-8B3951D97498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E46A4-EDD9-49A3-A64B-D46D4E91C4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E46A4-EDD9-49A3-A64B-D46D4E91C48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abrosej@gvsu.edu" TargetMode="External"/><Relationship Id="rId2" Type="http://schemas.openxmlformats.org/officeDocument/2006/relationships/hyperlink" Target="http://faculty.gvsu.edu/gabrosej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stat.auckland.ac.nz/~iase/publications.php?show=serj" TargetMode="External"/><Relationship Id="rId7" Type="http://schemas.openxmlformats.org/officeDocument/2006/relationships/hyperlink" Target="http://repositories.cdlib.org/uclastat/cts/tise/" TargetMode="External"/><Relationship Id="rId2" Type="http://schemas.openxmlformats.org/officeDocument/2006/relationships/hyperlink" Target="http://www.amstat.org/publications/js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tm.org/eresources/journal_home.asp?journal_id=2" TargetMode="External"/><Relationship Id="rId5" Type="http://schemas.openxmlformats.org/officeDocument/2006/relationships/hyperlink" Target="http://pubs.amstat.org/loi/tas" TargetMode="External"/><Relationship Id="rId4" Type="http://schemas.openxmlformats.org/officeDocument/2006/relationships/hyperlink" Target="http://www.rsscse.org.uk/t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useweb.org/cwis/SPT--BrowseResources.php?ParentId=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apphire.indstate.edu/~stat-attic/index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ib.stat.cmu.edu/DASL/" TargetMode="External"/><Relationship Id="rId5" Type="http://schemas.openxmlformats.org/officeDocument/2006/relationships/hyperlink" Target="http://www.causeweb.org/resources/" TargetMode="External"/><Relationship Id="rId4" Type="http://schemas.openxmlformats.org/officeDocument/2006/relationships/hyperlink" Target="http://www.amstat.org/publications/jse/jse_data_archive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s.gov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cdc.gov/datastatistic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atcan.gc.ca/start-debut-eng.html" TargetMode="External"/><Relationship Id="rId5" Type="http://schemas.openxmlformats.org/officeDocument/2006/relationships/hyperlink" Target="http://www.baseball1.com/statistics/" TargetMode="External"/><Relationship Id="rId4" Type="http://schemas.openxmlformats.org/officeDocument/2006/relationships/hyperlink" Target="http://research.myfwc.com/manatees/search_summary.as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aluationandstatistics.com/view.html" TargetMode="External"/><Relationship Id="rId2" Type="http://schemas.openxmlformats.org/officeDocument/2006/relationships/hyperlink" Target="https://app.gen.umn.edu/artist/index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useweb.org/uscots/" TargetMode="External"/><Relationship Id="rId2" Type="http://schemas.openxmlformats.org/officeDocument/2006/relationships/hyperlink" Target="http://icots8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Developing a </a:t>
            </a:r>
            <a:r>
              <a:rPr lang="en-US" sz="5300" b="1" dirty="0" smtClean="0"/>
              <a:t>Teaching </a:t>
            </a:r>
            <a:br>
              <a:rPr lang="en-US" sz="5300" b="1" dirty="0" smtClean="0"/>
            </a:br>
            <a:r>
              <a:rPr lang="en-US" sz="5300" b="1" dirty="0" smtClean="0"/>
              <a:t>Agenda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5052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The Thirteenth Meeting of New Researchers in Statistics and Probability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Vancouver, British Columbia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July 30, 2010</a:t>
            </a:r>
          </a:p>
          <a:p>
            <a:endParaRPr lang="en-US" sz="3800" dirty="0" smtClean="0">
              <a:solidFill>
                <a:schemeClr val="tx1"/>
              </a:solidFill>
            </a:endParaRPr>
          </a:p>
          <a:p>
            <a:r>
              <a:rPr lang="en-US" sz="3800" dirty="0" smtClean="0">
                <a:solidFill>
                  <a:schemeClr val="tx1"/>
                </a:solidFill>
              </a:rPr>
              <a:t>John Gabrosek 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Department of Statistics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Grand Valley State University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Planning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Carve Out Teaching Time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Say NO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Work on Teaching Materials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Teach Outside The Classroom 	</a:t>
            </a: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Few Teaching Tips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648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Teach To Your Personality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 Organized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Think About What The Student Does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Learn Names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Set Reasonable Course Rules And Stick To Them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Make Connections In Course Content</a:t>
            </a:r>
          </a:p>
          <a:p>
            <a:pPr marL="742950" lvl="1" indent="-742950" algn="l"/>
            <a:endParaRPr lang="en-US" dirty="0" smtClean="0">
              <a:solidFill>
                <a:schemeClr val="tx1"/>
              </a:solidFill>
            </a:endParaRP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Few Teaching Tips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114800"/>
          </a:xfrm>
        </p:spPr>
        <p:txBody>
          <a:bodyPr>
            <a:normAutofit/>
          </a:bodyPr>
          <a:lstStyle/>
          <a:p>
            <a:pPr lvl="1" algn="l"/>
            <a:endParaRPr lang="en-US" dirty="0" smtClean="0">
              <a:solidFill>
                <a:schemeClr val="tx1"/>
              </a:solidFill>
            </a:endParaRPr>
          </a:p>
          <a:p>
            <a:pPr marL="742950" lvl="1" indent="-742950" algn="l"/>
            <a:endParaRPr lang="en-US" dirty="0" smtClean="0">
              <a:solidFill>
                <a:schemeClr val="tx1"/>
              </a:solidFill>
            </a:endParaRP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Placeholder 6" descr="john gabros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676400"/>
            <a:ext cx="4343400" cy="3257550"/>
          </a:xfrm>
          <a:prstGeom prst="rect">
            <a:avLst/>
          </a:prstGeom>
        </p:spPr>
      </p:pic>
      <p:pic>
        <p:nvPicPr>
          <p:cNvPr id="5" name="Picture 4" descr="gvs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Contact Information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971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John Gabrosek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Department of Statistics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Grand Valley State University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Webpage: 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http://faculty.gvsu.edu/gabrosej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Email: 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gabrosej@gvsu.edu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343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C</a:t>
            </a:r>
            <a:r>
              <a:rPr lang="en-US" sz="4800" dirty="0" smtClean="0">
                <a:solidFill>
                  <a:schemeClr val="tx1"/>
                </a:solidFill>
              </a:rPr>
              <a:t>ollaboration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L</a:t>
            </a:r>
            <a:r>
              <a:rPr lang="en-US" sz="4800" dirty="0" smtClean="0">
                <a:solidFill>
                  <a:schemeClr val="tx1"/>
                </a:solidFill>
              </a:rPr>
              <a:t>iteracy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ntentionality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P</a:t>
            </a:r>
            <a:r>
              <a:rPr lang="en-US" sz="4800" dirty="0" smtClean="0">
                <a:solidFill>
                  <a:schemeClr val="tx1"/>
                </a:solidFill>
              </a:rPr>
              <a:t>lanning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Collaboration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3434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Understand The Teaching Culture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Connect To Colleagues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Use colleagues teaching materials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Create a reading circle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Visit colleagues’ classrooms</a:t>
            </a:r>
          </a:p>
          <a:p>
            <a:pPr lvl="1" algn="l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Identify a teaching mentor</a:t>
            </a: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  <a:p>
            <a:pPr lvl="1" algn="l">
              <a:buFont typeface="Courier New" pitchFamily="49" charset="0"/>
              <a:buChar char="o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4958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 Aware Of Educational Research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Journal of Statistics Education (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JSE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Statistics Education Research Journal (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SERJ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Teaching Statistics (</a:t>
            </a:r>
            <a:r>
              <a:rPr lang="en-US" sz="2800" dirty="0" smtClean="0">
                <a:solidFill>
                  <a:schemeClr val="tx1"/>
                </a:solidFill>
                <a:hlinkClick r:id="rId4"/>
              </a:rPr>
              <a:t>TS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The American Statistician (</a:t>
            </a:r>
            <a:r>
              <a:rPr lang="en-US" sz="2800" dirty="0" smtClean="0">
                <a:solidFill>
                  <a:schemeClr val="tx1"/>
                </a:solidFill>
                <a:hlinkClick r:id="rId5"/>
              </a:rPr>
              <a:t>TAS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Mathematics Teacher (</a:t>
            </a:r>
            <a:r>
              <a:rPr lang="en-US" sz="2800" dirty="0" smtClean="0">
                <a:solidFill>
                  <a:schemeClr val="tx1"/>
                </a:solidFill>
                <a:hlinkClick r:id="rId6"/>
              </a:rPr>
              <a:t>MT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Technology Innovations in Statistics Education (</a:t>
            </a:r>
            <a:r>
              <a:rPr lang="en-US" sz="2800" dirty="0" smtClean="0">
                <a:solidFill>
                  <a:schemeClr val="tx1"/>
                </a:solidFill>
                <a:hlinkClick r:id="rId7"/>
              </a:rPr>
              <a:t>TISE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495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Applets </a:t>
            </a:r>
          </a:p>
          <a:p>
            <a:pPr marL="0" lvl="1" algn="l"/>
            <a:r>
              <a:rPr lang="en-US" dirty="0" smtClean="0">
                <a:solidFill>
                  <a:schemeClr val="tx1"/>
                </a:solidFill>
                <a:hlinkClick r:id="rId2"/>
              </a:rPr>
              <a:t>STAT ATTIC </a:t>
            </a:r>
            <a:endParaRPr lang="en-US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dirty="0" smtClean="0">
                <a:solidFill>
                  <a:schemeClr val="tx1"/>
                </a:solidFill>
                <a:hlinkClick r:id="rId3"/>
              </a:rPr>
              <a:t>CAUSE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Set Collections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hlinkClick r:id="rId4"/>
              </a:rPr>
              <a:t>JSE Data Archive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hlinkClick r:id="rId5"/>
              </a:rPr>
              <a:t>CAUSEweb.org Resources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hlinkClick r:id="rId6"/>
              </a:rPr>
              <a:t>The Data and Story Library (DASL)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495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Set Sources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hlinkClick r:id="rId2"/>
              </a:rPr>
              <a:t>Center for Disease Control and Prevention (CDC)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hlinkClick r:id="rId3"/>
              </a:rPr>
              <a:t>Bureau of Transportation Statistics (BTS)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hlinkClick r:id="rId4"/>
              </a:rPr>
              <a:t>Fish and Wildlife Research Institute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hlinkClick r:id="rId5"/>
              </a:rPr>
              <a:t>The Baseball Archive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hlinkClick r:id="rId6"/>
              </a:rPr>
              <a:t>Statistics Canada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495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Assessment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Assessment Resource Tools for Improving Statistical Thinking (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ARTIST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The Survey of Attitudes Toward Statistics (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SATS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Statistics Anxiety Rating Scale (STARS)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495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Attend Teaching Conferences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International Conference on Teaching Statistics (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ICOTS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United States Conference on Teaching Statistics (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USCOTS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Join ASA Section On Statistics Education</a:t>
            </a: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Intentionality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Understand Your Students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Reflect  On Teaching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 Creative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Don’t Get Discouraged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291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Developing a Teaching  Agenda </vt:lpstr>
      <vt:lpstr> </vt:lpstr>
      <vt:lpstr>Collaboration   </vt:lpstr>
      <vt:lpstr>Literacy  </vt:lpstr>
      <vt:lpstr>Literacy  </vt:lpstr>
      <vt:lpstr>Literacy  </vt:lpstr>
      <vt:lpstr>Literacy  </vt:lpstr>
      <vt:lpstr>Literacy  </vt:lpstr>
      <vt:lpstr>Intentionality  </vt:lpstr>
      <vt:lpstr>Planning   </vt:lpstr>
      <vt:lpstr>A Few Teaching Tips</vt:lpstr>
      <vt:lpstr>A Few Teaching Tips</vt:lpstr>
      <vt:lpstr>Contact Information </vt:lpstr>
    </vt:vector>
  </TitlesOfParts>
  <Company>GVSU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Teaching Agenda</dc:title>
  <dc:creator>John Gabrosek</dc:creator>
  <cp:lastModifiedBy>John Gabrosek</cp:lastModifiedBy>
  <cp:revision>89</cp:revision>
  <dcterms:created xsi:type="dcterms:W3CDTF">2010-07-15T16:18:24Z</dcterms:created>
  <dcterms:modified xsi:type="dcterms:W3CDTF">2010-07-30T02:39:44Z</dcterms:modified>
</cp:coreProperties>
</file>